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  <p:sldMasterId id="2147483659" r:id="rId2"/>
    <p:sldMasterId id="2147483660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5180F40-2FDF-48CD-9D0B-75190CF35828}">
  <a:tblStyle styleId="{55180F40-2FDF-48CD-9D0B-75190CF358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KIERUNKI I SPECJALNOŚCI NA STUDIACH I i II STOPNIA: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Analityka Gospodarcza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Dziennikarstwo i Komunikacja Społeczna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Ekonomia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Finanse Menedżerskie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Finanse i Rachunkowość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Finanse i Zarządzanie w Ochronie Zdrowia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Gospodarka i Zarządzanie Publiczne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Gospodarka Przestrzenna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Gospodarka Turystyczna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Informatyka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Informatyka i Ekonometria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International Business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Logistyka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Logistyka (inżynierska)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Międzynarodowe Stosunki Gospodarcze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Przedsiębiorczość i Finanse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Zarządzanie</a:t>
            </a:r>
            <a:endParaRPr/>
          </a:p>
        </p:txBody>
      </p:sp>
      <p:sp>
        <p:nvSpPr>
          <p:cNvPr id="87" name="Google Shape;87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fd26b8c71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fd26b8c71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1fd26b8c71c_1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Na specjalności European Business and Finance uzyskuje się dyplom trzech uczelni </a:t>
            </a:r>
            <a:r>
              <a:rPr lang="en-US">
                <a:solidFill>
                  <a:srgbClr val="FF0000"/>
                </a:solidFill>
              </a:rPr>
              <a:t>(JAKICH?)</a:t>
            </a:r>
            <a:endParaRPr/>
          </a:p>
        </p:txBody>
      </p:sp>
      <p:sp>
        <p:nvSpPr>
          <p:cNvPr id="108" name="Google Shape;108;p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13" name="Google Shape;11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85800" y="3140968"/>
            <a:ext cx="7772400" cy="187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83568" y="5085184"/>
            <a:ext cx="777686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 b="1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52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MPCŻ">
  <p:cSld name="BMPCŻ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0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5940425" y="59499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68312" y="5949950"/>
            <a:ext cx="5399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101012" y="5949950"/>
            <a:ext cx="620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Char char="▪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Char char="▪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5940425" y="59499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68312" y="5949950"/>
            <a:ext cx="5399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101012" y="5949950"/>
            <a:ext cx="620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 rot="5400000">
            <a:off x="4892787" y="2011252"/>
            <a:ext cx="5530626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 rot="5400000">
            <a:off x="701788" y="30051"/>
            <a:ext cx="55306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5940425" y="59499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68312" y="5949950"/>
            <a:ext cx="5399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101012" y="5949950"/>
            <a:ext cx="620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 rot="5400000">
            <a:off x="2469357" y="-411957"/>
            <a:ext cx="4205287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5940425" y="59499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468312" y="5949950"/>
            <a:ext cx="5399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101012" y="5949950"/>
            <a:ext cx="620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1792288" y="4293096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>
            <a:spLocks noGrp="1"/>
          </p:cNvSpPr>
          <p:nvPr>
            <p:ph type="pic" idx="2"/>
          </p:nvPr>
        </p:nvSpPr>
        <p:spPr>
          <a:xfrm>
            <a:off x="1792288" y="186209"/>
            <a:ext cx="5486400" cy="4106887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1792288" y="4869160"/>
            <a:ext cx="5486400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002060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002060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002060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002060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5940425" y="59499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468312" y="5949950"/>
            <a:ext cx="5399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8101012" y="5949950"/>
            <a:ext cx="620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5940425" y="59499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468312" y="5949950"/>
            <a:ext cx="5399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101012" y="5949950"/>
            <a:ext cx="620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Char char="▪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Char char="▪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5940425" y="59499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468312" y="5949950"/>
            <a:ext cx="5399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8101012" y="5949950"/>
            <a:ext cx="620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dt" idx="10"/>
          </p:nvPr>
        </p:nvSpPr>
        <p:spPr>
          <a:xfrm>
            <a:off x="5940425" y="59499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468312" y="5949950"/>
            <a:ext cx="5399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8101012" y="5949950"/>
            <a:ext cx="620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0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93700" algn="l" rtl="0">
              <a:spcBef>
                <a:spcPts val="52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68300" algn="l" rtl="0">
              <a:spcBef>
                <a:spcPts val="44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0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93700" algn="l" rtl="0">
              <a:spcBef>
                <a:spcPts val="52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68300" algn="l" rtl="0">
              <a:spcBef>
                <a:spcPts val="44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5940425" y="59499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68312" y="5949950"/>
            <a:ext cx="5399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101012" y="5949950"/>
            <a:ext cx="620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0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93700" algn="l" rtl="0">
              <a:spcBef>
                <a:spcPts val="52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68300" algn="l" rtl="0">
              <a:spcBef>
                <a:spcPts val="44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ctrTitle"/>
          </p:nvPr>
        </p:nvSpPr>
        <p:spPr>
          <a:xfrm>
            <a:off x="685800" y="3141662"/>
            <a:ext cx="7918500" cy="18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 sz="4000" b="1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Uniwersytet Ekonomiczny</a:t>
            </a:r>
            <a:br>
              <a:rPr lang="en-US" sz="4000" b="1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4000" b="1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 Katowicach</a:t>
            </a:r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684212" y="5084762"/>
            <a:ext cx="792003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None/>
            </a:pPr>
            <a:r>
              <a:rPr lang="en-US">
                <a:solidFill>
                  <a:srgbClr val="898989"/>
                </a:solidFill>
              </a:rPr>
              <a:t>Rekrutacja na studia</a:t>
            </a:r>
            <a:endParaRPr/>
          </a:p>
        </p:txBody>
      </p:sp>
      <p:sp>
        <p:nvSpPr>
          <p:cNvPr id="83" name="Google Shape;83;p14"/>
          <p:cNvSpPr txBox="1"/>
          <p:nvPr/>
        </p:nvSpPr>
        <p:spPr>
          <a:xfrm>
            <a:off x="684212" y="5876925"/>
            <a:ext cx="792003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800"/>
              <a:buFont typeface="Verdana"/>
              <a:buNone/>
            </a:pPr>
            <a:r>
              <a:rPr lang="en-US" sz="1800" b="0" i="0" u="none" strike="noStrike" cap="none">
                <a:solidFill>
                  <a:srgbClr val="A6A6A6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erdana"/>
              <a:buNone/>
            </a:pPr>
            <a:r>
              <a:rPr lang="en-US" sz="4400" b="0" i="0" u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Bogata oferta edukacyjna</a:t>
            </a:r>
            <a:endParaRPr/>
          </a:p>
        </p:txBody>
      </p:sp>
      <p:pic>
        <p:nvPicPr>
          <p:cNvPr id="90" name="Google Shape;90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01725" y="1600200"/>
            <a:ext cx="6940550" cy="4205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447325" y="440902"/>
            <a:ext cx="6481200" cy="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erdana"/>
              <a:buNone/>
            </a:pPr>
            <a:r>
              <a:rPr lang="en-US" sz="3900" b="0" i="0" u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Oferta dydaktyczna</a:t>
            </a:r>
            <a:endParaRPr sz="3900"/>
          </a:p>
        </p:txBody>
      </p:sp>
      <p:sp>
        <p:nvSpPr>
          <p:cNvPr id="96" name="Google Shape;96;p16"/>
          <p:cNvSpPr txBox="1"/>
          <p:nvPr/>
        </p:nvSpPr>
        <p:spPr>
          <a:xfrm>
            <a:off x="220650" y="1406900"/>
            <a:ext cx="4247700" cy="45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C"/>
              </a:buClr>
              <a:buSzPts val="2200"/>
              <a:buFont typeface="Noto Sans Symbols"/>
              <a:buNone/>
            </a:pPr>
            <a:r>
              <a:rPr lang="en-US" sz="2200" b="1" baseline="30000">
                <a:solidFill>
                  <a:srgbClr val="EC008C"/>
                </a:solidFill>
                <a:latin typeface="Verdana"/>
                <a:ea typeface="Verdana"/>
                <a:cs typeface="Verdana"/>
                <a:sym typeface="Verdana"/>
              </a:rPr>
              <a:t>/ Analityk Finansowy 2.0 </a:t>
            </a:r>
            <a:endParaRPr sz="22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C"/>
              </a:buClr>
              <a:buSzPts val="2200"/>
              <a:buFont typeface="Noto Sans Symbols"/>
              <a:buNone/>
            </a:pPr>
            <a:r>
              <a:rPr lang="en-US" sz="2200" b="1" baseline="30000">
                <a:solidFill>
                  <a:srgbClr val="EC008C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en-US" sz="2200" b="1" baseline="300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Analityka Gospodarcza</a:t>
            </a:r>
            <a:endParaRPr sz="2200" b="1" baseline="300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C"/>
              </a:buClr>
              <a:buSzPts val="2200"/>
              <a:buFont typeface="Noto Sans Symbols"/>
              <a:buNone/>
            </a:pPr>
            <a:r>
              <a:rPr lang="en-US" sz="2200" b="1" baseline="30000">
                <a:solidFill>
                  <a:srgbClr val="EC008C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en-US" sz="2200" b="1" baseline="300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Dziennikarstwo i Komunikacja Społeczna</a:t>
            </a:r>
            <a:endParaRPr sz="22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C"/>
              </a:buClr>
              <a:buSzPts val="2200"/>
              <a:buFont typeface="Noto Sans Symbols"/>
              <a:buNone/>
            </a:pPr>
            <a:r>
              <a:rPr lang="en-US" sz="2200" b="1" baseline="30000">
                <a:solidFill>
                  <a:srgbClr val="EC008C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en-US" sz="2200" b="1" baseline="300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Ekonomia</a:t>
            </a:r>
            <a:endParaRPr sz="22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C"/>
              </a:buClr>
              <a:buSzPts val="2200"/>
              <a:buFont typeface="Noto Sans Symbols"/>
              <a:buNone/>
            </a:pPr>
            <a:r>
              <a:rPr lang="en-US" sz="2200" b="1" baseline="30000">
                <a:solidFill>
                  <a:srgbClr val="EC008C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en-US" sz="2200" b="1" baseline="300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Finanse i Rachunkowość </a:t>
            </a:r>
            <a:endParaRPr sz="22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C"/>
              </a:buClr>
              <a:buSzPts val="2200"/>
              <a:buFont typeface="Noto Sans Symbols"/>
              <a:buNone/>
            </a:pPr>
            <a:r>
              <a:rPr lang="en-US" sz="2200" b="1" baseline="30000">
                <a:solidFill>
                  <a:srgbClr val="EC008C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en-US" sz="2200" b="1" baseline="300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Finanse i Rachunkowość (w Rybniku)</a:t>
            </a:r>
            <a:r>
              <a:rPr lang="en-US" sz="2200" b="1" baseline="30000">
                <a:solidFill>
                  <a:srgbClr val="EC008C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22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C"/>
              </a:buClr>
              <a:buSzPts val="2200"/>
              <a:buFont typeface="Noto Sans Symbols"/>
              <a:buNone/>
            </a:pPr>
            <a:r>
              <a:rPr lang="en-US" sz="2200" b="1" baseline="30000">
                <a:solidFill>
                  <a:srgbClr val="EC008C"/>
                </a:solidFill>
                <a:latin typeface="Verdana"/>
                <a:ea typeface="Verdana"/>
                <a:cs typeface="Verdana"/>
                <a:sym typeface="Verdana"/>
              </a:rPr>
              <a:t>/ </a:t>
            </a:r>
            <a:r>
              <a:rPr lang="en-US" sz="2200" b="1" baseline="300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Finanse i Ekonomia Biznesu (w Rybniku)</a:t>
            </a:r>
            <a:r>
              <a:rPr lang="en-US" sz="2200" b="1" baseline="30000">
                <a:solidFill>
                  <a:srgbClr val="EC008C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22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C"/>
              </a:buClr>
              <a:buSzPts val="2200"/>
              <a:buFont typeface="Noto Sans Symbols"/>
              <a:buNone/>
            </a:pPr>
            <a:r>
              <a:rPr lang="en-US" sz="2200" b="1" baseline="30000">
                <a:solidFill>
                  <a:srgbClr val="EC008C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en-US" sz="2200" b="1" baseline="300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Finanse Menedżerskie </a:t>
            </a:r>
            <a:endParaRPr sz="2200" b="1" baseline="300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C008C"/>
              </a:buClr>
              <a:buSzPts val="2200"/>
              <a:buFont typeface="Noto Sans Symbols"/>
              <a:buNone/>
            </a:pPr>
            <a:r>
              <a:rPr lang="en-US" sz="2200" b="1" baseline="30000">
                <a:solidFill>
                  <a:srgbClr val="EC008C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en-US" sz="2200" b="1" baseline="300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Gospodarka Cyfrowa </a:t>
            </a:r>
            <a:endParaRPr sz="22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C008C"/>
              </a:buClr>
              <a:buSzPts val="2200"/>
              <a:buFont typeface="Noto Sans Symbols"/>
              <a:buNone/>
            </a:pPr>
            <a:r>
              <a:rPr lang="en-US" sz="2200" b="1" baseline="30000">
                <a:solidFill>
                  <a:srgbClr val="EC008C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en-US" sz="2200" b="1" baseline="300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Gospodarka Miejska i Regionalna</a:t>
            </a:r>
            <a:endParaRPr sz="22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C008C"/>
              </a:buClr>
              <a:buSzPts val="2200"/>
              <a:buFont typeface="Noto Sans Symbols"/>
              <a:buNone/>
            </a:pPr>
            <a:r>
              <a:rPr lang="en-US" sz="2200" b="1" baseline="30000">
                <a:solidFill>
                  <a:srgbClr val="EC008C"/>
                </a:solidFill>
                <a:latin typeface="Verdana"/>
                <a:ea typeface="Verdana"/>
                <a:cs typeface="Verdana"/>
                <a:sym typeface="Verdana"/>
              </a:rPr>
              <a:t>/ </a:t>
            </a:r>
            <a:r>
              <a:rPr lang="en-US" sz="2200" b="1" baseline="300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Gospodarka Przestrzenna</a:t>
            </a:r>
            <a:endParaRPr sz="22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C008C"/>
              </a:buClr>
              <a:buSzPts val="2200"/>
              <a:buFont typeface="Noto Sans Symbols"/>
              <a:buNone/>
            </a:pPr>
            <a:r>
              <a:rPr lang="en-US" sz="2200" b="1" baseline="30000">
                <a:solidFill>
                  <a:srgbClr val="EC008C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en-US" sz="2200" b="1" baseline="300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Gospodarka Turystyczna</a:t>
            </a:r>
            <a:endParaRPr sz="2200" b="1" baseline="300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C008C"/>
              </a:buClr>
              <a:buSzPts val="2200"/>
              <a:buFont typeface="Noto Sans Symbols"/>
              <a:buNone/>
            </a:pPr>
            <a:endParaRPr sz="1900" b="1" baseline="300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4759450" y="1406900"/>
            <a:ext cx="4187100" cy="3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C008C"/>
              </a:buClr>
              <a:buSzPts val="2200"/>
              <a:buFont typeface="Noto Sans Symbols"/>
              <a:buNone/>
            </a:pPr>
            <a:r>
              <a:rPr lang="en-US" sz="2200" b="1" baseline="30000">
                <a:solidFill>
                  <a:srgbClr val="EC008C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en-US" sz="2200" b="1" baseline="300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Informatyka</a:t>
            </a:r>
            <a:endParaRPr sz="28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C008C"/>
              </a:buClr>
              <a:buSzPts val="2200"/>
              <a:buFont typeface="Noto Sans Symbols"/>
              <a:buNone/>
            </a:pPr>
            <a:r>
              <a:rPr lang="en-US" sz="2200" b="1" baseline="30000">
                <a:solidFill>
                  <a:srgbClr val="EC008C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en-US" sz="2200" b="1" baseline="300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Informatyka i Ekonometria</a:t>
            </a:r>
            <a:endParaRPr sz="28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C008C"/>
              </a:buClr>
              <a:buSzPts val="2200"/>
              <a:buFont typeface="Noto Sans Symbols"/>
              <a:buNone/>
            </a:pPr>
            <a:r>
              <a:rPr lang="en-US" sz="2200" b="1" baseline="30000">
                <a:solidFill>
                  <a:srgbClr val="EC008C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en-US" sz="2200" b="1" baseline="300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Logistyka</a:t>
            </a:r>
            <a:endParaRPr sz="28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C008C"/>
              </a:buClr>
              <a:buSzPts val="2200"/>
              <a:buFont typeface="Noto Sans Symbols"/>
              <a:buNone/>
            </a:pPr>
            <a:r>
              <a:rPr lang="en-US" sz="2200" b="1" baseline="30000">
                <a:solidFill>
                  <a:srgbClr val="EC008C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en-US" sz="2200" b="1" baseline="300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Logistyka w Biznesie</a:t>
            </a:r>
            <a:endParaRPr sz="28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C008C"/>
              </a:buClr>
              <a:buSzPts val="2200"/>
              <a:buFont typeface="Noto Sans Symbols"/>
              <a:buNone/>
            </a:pPr>
            <a:r>
              <a:rPr lang="en-US" sz="2200" b="1" baseline="30000">
                <a:solidFill>
                  <a:srgbClr val="EC008C"/>
                </a:solidFill>
                <a:latin typeface="Verdana"/>
                <a:ea typeface="Verdana"/>
                <a:cs typeface="Verdana"/>
                <a:sym typeface="Verdana"/>
              </a:rPr>
              <a:t>/ </a:t>
            </a:r>
            <a:r>
              <a:rPr lang="en-US" sz="2200" b="1" baseline="300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Międzynarodowe Stosunki Gospodarcze</a:t>
            </a:r>
            <a:endParaRPr sz="28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C008C"/>
              </a:buClr>
              <a:buSzPts val="2200"/>
              <a:buFont typeface="Noto Sans Symbols"/>
              <a:buNone/>
            </a:pPr>
            <a:r>
              <a:rPr lang="en-US" sz="2200" b="1" baseline="30000">
                <a:solidFill>
                  <a:srgbClr val="EC008C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en-US" sz="2200" b="1" baseline="300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Prawo w Zarządzaniu</a:t>
            </a:r>
            <a:endParaRPr sz="2200" b="1" baseline="300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C008C"/>
              </a:buClr>
              <a:buSzPts val="2200"/>
              <a:buFont typeface="Noto Sans Symbols"/>
              <a:buNone/>
            </a:pPr>
            <a:r>
              <a:rPr lang="en-US" sz="2200" b="1" baseline="30000">
                <a:solidFill>
                  <a:srgbClr val="EC008C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en-US" sz="2200" b="1" baseline="300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Przedsiębiorczość i Finanse</a:t>
            </a:r>
            <a:endParaRPr sz="28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C008C"/>
              </a:buClr>
              <a:buSzPts val="2200"/>
              <a:buFont typeface="Noto Sans Symbols"/>
              <a:buNone/>
            </a:pPr>
            <a:r>
              <a:rPr lang="en-US" sz="2200" b="1" baseline="30000">
                <a:solidFill>
                  <a:srgbClr val="EC008C"/>
                </a:solidFill>
                <a:latin typeface="Verdana"/>
                <a:ea typeface="Verdana"/>
                <a:cs typeface="Verdana"/>
                <a:sym typeface="Verdana"/>
              </a:rPr>
              <a:t>/ Rachunkowość i Controlling </a:t>
            </a:r>
            <a:endParaRPr sz="2200" b="1" baseline="300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C008C"/>
              </a:buClr>
              <a:buSzPts val="2200"/>
              <a:buFont typeface="Noto Sans Symbols"/>
              <a:buNone/>
            </a:pPr>
            <a:r>
              <a:rPr lang="en-US" sz="2200" b="1" baseline="30000">
                <a:solidFill>
                  <a:srgbClr val="EC008C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en-US" sz="2200" b="1" baseline="300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Rachunkowość i Podatki</a:t>
            </a:r>
            <a:endParaRPr sz="2200" b="1" baseline="300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C008C"/>
              </a:buClr>
              <a:buSzPts val="2200"/>
              <a:buFont typeface="Noto Sans Symbols"/>
              <a:buNone/>
            </a:pPr>
            <a:r>
              <a:rPr lang="en-US" sz="2200" b="1" baseline="30000">
                <a:solidFill>
                  <a:srgbClr val="EC008C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en-US" sz="2200" b="1" baseline="300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Zarządzanie</a:t>
            </a:r>
            <a:endParaRPr sz="28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baseline="30000">
                <a:solidFill>
                  <a:srgbClr val="EC008C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en-US" sz="2200" b="1" baseline="300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Zarządzanie Publiczne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erdana"/>
              <a:buNone/>
            </a:pPr>
            <a:r>
              <a:rPr lang="en-US" sz="3600"/>
              <a:t>Studia prowadzone</a:t>
            </a:r>
            <a:br>
              <a:rPr lang="en-US" sz="3600"/>
            </a:br>
            <a:r>
              <a:rPr lang="en-US" sz="3600"/>
              <a:t>w języku angielskim</a:t>
            </a:r>
            <a:endParaRPr sz="3600"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100" b="1" u="sng"/>
              <a:t>Studia pierwszego stopnia</a:t>
            </a:r>
            <a:r>
              <a:rPr lang="en-US" sz="2100" b="1"/>
              <a:t> (6 semestrów)</a:t>
            </a:r>
            <a:endParaRPr sz="2100" b="1"/>
          </a:p>
          <a:p>
            <a:pPr marL="457200" lvl="0" indent="-323850" algn="l" rtl="0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SzPts val="1500"/>
              <a:buChar char="➔"/>
            </a:pPr>
            <a:r>
              <a:rPr lang="en-US" sz="1500" b="1"/>
              <a:t>Finance and Accounting for Business</a:t>
            </a:r>
            <a:endParaRPr sz="1500" b="1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➔"/>
            </a:pPr>
            <a:r>
              <a:rPr lang="en-US" sz="1500" b="1"/>
              <a:t>International Business</a:t>
            </a:r>
            <a:endParaRPr sz="1500" b="1"/>
          </a:p>
          <a:p>
            <a:pPr marL="0" lvl="0" indent="0" algn="ctr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100" b="1" u="sng"/>
              <a:t>Studia drugiego stopnia</a:t>
            </a:r>
            <a:r>
              <a:rPr lang="en-US" sz="2100" b="1"/>
              <a:t> (4 semestry)</a:t>
            </a:r>
            <a:endParaRPr sz="2100" b="1"/>
          </a:p>
          <a:p>
            <a:pPr marL="457200" lvl="0" indent="-323850" algn="l" rtl="0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SzPts val="1500"/>
              <a:buChar char="➔"/>
            </a:pPr>
            <a:r>
              <a:rPr lang="en-US" sz="1500" b="1"/>
              <a:t>Quantitative Asset and Risk Management (ARIMA)</a:t>
            </a:r>
            <a:endParaRPr sz="1500" b="1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➔"/>
            </a:pPr>
            <a:r>
              <a:rPr lang="en-US" sz="1500" b="1"/>
              <a:t>E-commerce</a:t>
            </a:r>
            <a:endParaRPr sz="1500" b="1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➔"/>
            </a:pPr>
            <a:r>
              <a:rPr lang="en-US" sz="1500" b="1"/>
              <a:t>International Business</a:t>
            </a:r>
            <a:endParaRPr sz="1500" b="1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➔"/>
            </a:pPr>
            <a:r>
              <a:rPr lang="en-US" sz="1500" b="1"/>
              <a:t>Finance and Accounting for Business</a:t>
            </a:r>
            <a:endParaRPr sz="1500" b="1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➔"/>
            </a:pPr>
            <a:r>
              <a:rPr lang="en-US" sz="1500" b="1"/>
              <a:t>European Master’s in Customer Relationship Marketing (MERCURI)</a:t>
            </a:r>
            <a:endParaRPr sz="1500" b="1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➔"/>
            </a:pPr>
            <a:r>
              <a:rPr lang="en-US" sz="1500" b="1"/>
              <a:t>International Master in Intercultural Business (MAGELLAN)</a:t>
            </a:r>
            <a:endParaRPr sz="2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None/>
            </a:pPr>
            <a:endParaRPr sz="1500" b="1"/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endParaRPr sz="12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8" descr="\\10.1.16.10\zpz\ZDJĘCIA\sesja Radek zdjęcia 1\Radek sesja2\sesja_ue_10_12_2010_foto_radoslaw_kazmierczak_0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550" y="60250"/>
            <a:ext cx="8828100" cy="586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36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Verdana"/>
              <a:buNone/>
            </a:pPr>
            <a:r>
              <a:rPr lang="en-US" sz="2200" b="1" i="0" u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Podstawy kwalifikacji kandydatów </a:t>
            </a:r>
            <a:br>
              <a:rPr lang="en-US" sz="2200" b="1" i="0" u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200" b="1" i="0" u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na I rok studiów pierwszego stopnia</a:t>
            </a:r>
            <a:endParaRPr/>
          </a:p>
        </p:txBody>
      </p:sp>
      <p:graphicFrame>
        <p:nvGraphicFramePr>
          <p:cNvPr id="117" name="Google Shape;117;p19"/>
          <p:cNvGraphicFramePr/>
          <p:nvPr/>
        </p:nvGraphicFramePr>
        <p:xfrm>
          <a:off x="323850" y="8366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{55180F40-2FDF-48CD-9D0B-75190CF35828}</a:tableStyleId>
              </a:tblPr>
              <a:tblGrid>
                <a:gridCol w="4895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9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600"/>
                        <a:buFont typeface="Verdana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Kierunek studiów </a:t>
                      </a:r>
                      <a:endParaRPr/>
                    </a:p>
                  </a:txBody>
                  <a:tcPr marL="38650" marR="386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200"/>
                        <a:buFont typeface="Verdana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Przedmioty będące podstawą kwalifikacji </a:t>
                      </a:r>
                      <a:endParaRPr/>
                    </a:p>
                  </a:txBody>
                  <a:tcPr marL="38650" marR="386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5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200"/>
                        <a:buFont typeface="Verdana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Pierwszy przedmiot</a:t>
                      </a:r>
                      <a:endParaRPr/>
                    </a:p>
                  </a:txBody>
                  <a:tcPr marL="38650" marR="386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200"/>
                        <a:buFont typeface="Verdana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Drugi przedmiot</a:t>
                      </a:r>
                      <a:endParaRPr/>
                    </a:p>
                  </a:txBody>
                  <a:tcPr marL="38650" marR="386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100"/>
                        <a:buFont typeface="Verdana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KATOWICE</a:t>
                      </a:r>
                      <a:endParaRPr/>
                    </a:p>
                  </a:txBody>
                  <a:tcPr marL="38650" marR="386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200"/>
                        <a:buFont typeface="Verdana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matematyka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200"/>
                        <a:buFont typeface="Verdana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lub geografia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200"/>
                        <a:buFont typeface="Verdana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lub historia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200"/>
                        <a:buFont typeface="Verdana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lub informatyka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200"/>
                        <a:buFont typeface="Verdana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lub fizyka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200"/>
                        <a:buFont typeface="Verdana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lub wiedza </a:t>
                      </a:r>
                      <a:br>
                        <a:rPr lang="en-US" sz="1200" b="0" i="0" u="none" strike="noStrike" cap="none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</a:br>
                      <a:r>
                        <a:rPr lang="en-US" sz="1200" b="0" i="0" u="none" strike="noStrike" cap="none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 społeczeństwie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200"/>
                        <a:buFont typeface="Verdana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lub język polski*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00206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200"/>
                        <a:buFont typeface="Verdana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LUB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1" i="0" u="none" strike="noStrike" cap="none">
                        <a:solidFill>
                          <a:srgbClr val="00206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200"/>
                        <a:buFont typeface="Verdana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wyniki z egzaminów kwalifikacyjnych potwierdzających kwalifikacje w zawodzie na poziomie technika**</a:t>
                      </a:r>
                      <a:endParaRPr/>
                    </a:p>
                  </a:txBody>
                  <a:tcPr marL="38650" marR="386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rowSpan="2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200"/>
                        <a:buFont typeface="Verdana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język obcy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200"/>
                        <a:buFont typeface="Verdana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  <a:endParaRPr/>
                    </a:p>
                  </a:txBody>
                  <a:tcPr marL="38650" marR="386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100"/>
                        <a:buFont typeface="Verdana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Analityk Finansowy 2.0</a:t>
                      </a:r>
                      <a:endParaRPr/>
                    </a:p>
                  </a:txBody>
                  <a:tcPr marL="38650" marR="386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100"/>
                        <a:buFont typeface="Verdana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Analityka Gospodarcza</a:t>
                      </a:r>
                      <a:endParaRPr/>
                    </a:p>
                  </a:txBody>
                  <a:tcPr marL="38650" marR="386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100"/>
                        <a:buFont typeface="Verdana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Dziennikarstwo i Komunikacja Społeczna </a:t>
                      </a:r>
                      <a:r>
                        <a:rPr lang="en-US" sz="1100" b="0" i="0" u="none" strike="noStrike" cap="none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(kierunek praktyczny)</a:t>
                      </a:r>
                      <a:endParaRPr/>
                    </a:p>
                  </a:txBody>
                  <a:tcPr marL="38650" marR="386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100"/>
                        <a:buFont typeface="Verdana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Ekonomia</a:t>
                      </a:r>
                      <a:endParaRPr/>
                    </a:p>
                  </a:txBody>
                  <a:tcPr marL="38650" marR="386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100"/>
                        <a:buFont typeface="Verdana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Finanse Menedżerskie</a:t>
                      </a:r>
                      <a:endParaRPr/>
                    </a:p>
                  </a:txBody>
                  <a:tcPr marL="38650" marR="386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100"/>
                        <a:buFont typeface="Verdana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Finanse i Rachunkowość</a:t>
                      </a:r>
                      <a:endParaRPr/>
                    </a:p>
                  </a:txBody>
                  <a:tcPr marL="38650" marR="386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100"/>
                        <a:buFont typeface="Verdana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Finance and Accounting for Business</a:t>
                      </a:r>
                      <a:endParaRPr/>
                    </a:p>
                  </a:txBody>
                  <a:tcPr marL="38650" marR="386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100"/>
                        <a:buFont typeface="Verdana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Gospodarka Cyfrowa </a:t>
                      </a:r>
                      <a:r>
                        <a:rPr lang="en-US" sz="1100" b="0" i="0" u="none" strike="noStrike" cap="none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(kierunek praktyczny)</a:t>
                      </a:r>
                      <a:endParaRPr/>
                    </a:p>
                  </a:txBody>
                  <a:tcPr marL="38650" marR="386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100"/>
                        <a:buFont typeface="Verdana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Gospodarka Miejska i Nieruchomości </a:t>
                      </a:r>
                      <a:r>
                        <a:rPr lang="en-US" sz="1100" b="0" i="0" u="none" strike="noStrike" cap="none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(kierunek praktyczny)</a:t>
                      </a:r>
                      <a:endParaRPr/>
                    </a:p>
                  </a:txBody>
                  <a:tcPr marL="38650" marR="386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100"/>
                        <a:buFont typeface="Verdana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Gospodarka Przestrzenna</a:t>
                      </a:r>
                      <a:endParaRPr/>
                    </a:p>
                  </a:txBody>
                  <a:tcPr marL="38650" marR="386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100"/>
                        <a:buFont typeface="Verdana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Gospodarka Turystyczna</a:t>
                      </a:r>
                      <a:endParaRPr/>
                    </a:p>
                  </a:txBody>
                  <a:tcPr marL="38650" marR="386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100"/>
                        <a:buFont typeface="Verdana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Informatyka </a:t>
                      </a:r>
                      <a:r>
                        <a:rPr lang="en-US" sz="1100" b="0" i="0" u="none" strike="noStrike" cap="none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(kierunek praktyczny)</a:t>
                      </a:r>
                      <a:endParaRPr/>
                    </a:p>
                  </a:txBody>
                  <a:tcPr marL="38650" marR="386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100"/>
                        <a:buFont typeface="Verdana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Informatyka i Ekonometria</a:t>
                      </a:r>
                      <a:endParaRPr/>
                    </a:p>
                  </a:txBody>
                  <a:tcPr marL="38650" marR="386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100"/>
                        <a:buFont typeface="Verdana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International Business </a:t>
                      </a:r>
                      <a:endParaRPr/>
                    </a:p>
                  </a:txBody>
                  <a:tcPr marL="38650" marR="386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100"/>
                        <a:buFont typeface="Verdana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Logistyka w biznesie</a:t>
                      </a:r>
                      <a:endParaRPr/>
                    </a:p>
                  </a:txBody>
                  <a:tcPr marL="38650" marR="386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100"/>
                        <a:buFont typeface="Verdana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Logistyka</a:t>
                      </a:r>
                      <a:endParaRPr/>
                    </a:p>
                  </a:txBody>
                  <a:tcPr marL="38650" marR="386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9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100"/>
                        <a:buFont typeface="Verdana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Międzynarodowe Stosunki Gospodarcze</a:t>
                      </a:r>
                      <a:endParaRPr/>
                    </a:p>
                  </a:txBody>
                  <a:tcPr marL="38650" marR="386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9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100"/>
                        <a:buFont typeface="Verdana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Prawo w zarządzaniu</a:t>
                      </a:r>
                      <a:endParaRPr/>
                    </a:p>
                  </a:txBody>
                  <a:tcPr marL="38650" marR="386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9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100"/>
                        <a:buFont typeface="Verdana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Przedsiębiorczość i Finanse </a:t>
                      </a:r>
                      <a:r>
                        <a:rPr lang="en-US" sz="1100" b="0" i="0" u="none" strike="noStrike" cap="none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(kierunek praktyczny)</a:t>
                      </a:r>
                      <a:endParaRPr/>
                    </a:p>
                  </a:txBody>
                  <a:tcPr marL="38650" marR="386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9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100"/>
                        <a:buFont typeface="Verdana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Rachunkowość i podatki </a:t>
                      </a:r>
                      <a:r>
                        <a:rPr lang="en-US" sz="1100" b="0" i="0" u="none" strike="noStrike" cap="none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(kierunek praktyczny)</a:t>
                      </a:r>
                      <a:endParaRPr/>
                    </a:p>
                  </a:txBody>
                  <a:tcPr marL="38650" marR="386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9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Rachunkowość i Controlling</a:t>
                      </a:r>
                      <a:endParaRPr sz="1100" b="1" i="0" u="none" strike="noStrike" cap="none">
                        <a:solidFill>
                          <a:srgbClr val="00206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38650" marR="386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9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100"/>
                        <a:buFont typeface="Verdana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Zarządzanie</a:t>
                      </a:r>
                      <a:endParaRPr/>
                    </a:p>
                  </a:txBody>
                  <a:tcPr marL="38650" marR="386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9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100"/>
                        <a:buFont typeface="Verdana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Zarządzanie Publiczne</a:t>
                      </a:r>
                      <a:endParaRPr/>
                    </a:p>
                  </a:txBody>
                  <a:tcPr marL="38650" marR="386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9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100"/>
                        <a:buFont typeface="Verdana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RYBNIK</a:t>
                      </a:r>
                      <a:endParaRPr/>
                    </a:p>
                  </a:txBody>
                  <a:tcPr marL="38650" marR="386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9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100"/>
                        <a:buFont typeface="Verdana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Finanse i Rachunkowość </a:t>
                      </a:r>
                      <a:r>
                        <a:rPr lang="en-US" sz="1100" b="0" i="0" u="none" strike="noStrike" cap="none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(kierunek praktyczny)</a:t>
                      </a:r>
                      <a:endParaRPr/>
                    </a:p>
                  </a:txBody>
                  <a:tcPr marL="38650" marR="386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100"/>
                        <a:buFont typeface="Verdana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  <a:endParaRPr/>
                    </a:p>
                  </a:txBody>
                  <a:tcPr marL="38650" marR="386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100"/>
                        <a:buFont typeface="Verdana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206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  <a:endParaRPr/>
                    </a:p>
                  </a:txBody>
                  <a:tcPr marL="38650" marR="3865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36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Verdana"/>
              <a:buNone/>
            </a:pPr>
            <a:r>
              <a:rPr lang="en-US" sz="1800" b="1" i="0" u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Przeliczanie wyników z dokumentu potwierdzającego uzyskanie kwalifikacji zawodowych na poziomie technika</a:t>
            </a:r>
            <a:endParaRPr/>
          </a:p>
        </p:txBody>
      </p:sp>
      <p:graphicFrame>
        <p:nvGraphicFramePr>
          <p:cNvPr id="124" name="Google Shape;124;p20"/>
          <p:cNvGraphicFramePr/>
          <p:nvPr/>
        </p:nvGraphicFramePr>
        <p:xfrm>
          <a:off x="956425" y="7562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{55180F40-2FDF-48CD-9D0B-75190CF35828}</a:tableStyleId>
              </a:tblPr>
              <a:tblGrid>
                <a:gridCol w="3398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Font typeface="Verdana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Kierunek studiów</a:t>
                      </a:r>
                      <a:endParaRPr/>
                    </a:p>
                  </a:txBody>
                  <a:tcPr marL="38650" marR="386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Font typeface="Verdana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Tytuł uprawniający do obliczania punktów rekrutacyjnych</a:t>
                      </a:r>
                      <a:endParaRPr/>
                    </a:p>
                  </a:txBody>
                  <a:tcPr marL="38650" marR="386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55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Font typeface="Verdana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Analityka Gospodarcza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Font typeface="Verdana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technik ekonomista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55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Font typeface="Verdana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technik rachunkowości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Font typeface="Verdana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Ekonomia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Font typeface="Verdana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technik ekonomista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Font typeface="Verdana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Finanse Menedżerskie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Font typeface="Verdana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technik ekonomista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Font typeface="Verdana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technik rachunkowości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67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Font typeface="Verdana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Finanse i Rachunkowość,</a:t>
                      </a:r>
                      <a:endParaRPr sz="1000" b="0" i="0" u="none" strike="noStrike" cap="none">
                        <a:solidFill>
                          <a:schemeClr val="dk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Font typeface="Verdana"/>
                        <a:buNone/>
                      </a:pPr>
                      <a:r>
                        <a:rPr lang="en-US" sz="1000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Rachunkowość i Controlling</a:t>
                      </a:r>
                      <a:endParaRPr sz="1000">
                        <a:solidFill>
                          <a:schemeClr val="dk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Font typeface="Verdana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technik ekonomista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Font typeface="Verdana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technik rachunkowości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2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Font typeface="Verdana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Finance and Accounting for Business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Font typeface="Verdana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technik ekonomista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Font typeface="Verdana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technik rachunkowości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92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Font typeface="Verdana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Gospodarka Turystyczna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Font typeface="Verdana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technik organizacji turystyki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82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Font typeface="Verdana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technik hotelarstwa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925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Font typeface="Verdana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Informatyka (kierunek praktyczny)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Font typeface="Verdana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technik informatyk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Font typeface="Verdana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technik programista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Font typeface="Verdana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technik teleinformatyk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1925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Font typeface="Verdana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Informatyka i Ekonometria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Font typeface="Verdana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technik informatyk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Font typeface="Verdana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technik programista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Font typeface="Verdana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technik teleinformatyk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985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Font typeface="Verdana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Logistyka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Font typeface="Verdana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technik spedytor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Font typeface="Verdana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technik logistyk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1925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Font typeface="Verdana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Logistyka w biznesie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Font typeface="Verdana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technik ekonomista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Font typeface="Verdana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technik spedytor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Font typeface="Verdana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technik logistyk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Font typeface="Verdana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Międzynarodowe Stosunki Gospodarcze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Font typeface="Verdana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technik ekonomista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192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Font typeface="Verdana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Przedsiębiorczość i Finanse (kierunek praktyczny)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Font typeface="Verdana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technik ekonomista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Font typeface="Verdana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technik rachunkowości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192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Font typeface="Verdana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Rachunkowość i podatki (kierunek praktyczny)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Font typeface="Verdana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technik ekonomista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Font typeface="Verdana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technik rachunkowości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192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Font typeface="Verdana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Zarządzanie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Font typeface="Verdana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technik ekonomista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Font typeface="Verdana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technik rachunkowości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6192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Font typeface="Verdana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Zarządzanie publiczne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Font typeface="Verdana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technik ekonomista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5082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Font typeface="Verdana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technik rachunkowości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erdana"/>
              <a:buNone/>
            </a:pPr>
            <a:r>
              <a:rPr lang="en-US" sz="4400" b="1" i="0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Przyjdź do nas!</a:t>
            </a:r>
            <a:endParaRPr b="1"/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075" y="1461900"/>
            <a:ext cx="7914624" cy="445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0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651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None/>
            </a:pPr>
            <a:endParaRPr sz="28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7" name="Google Shape;137;p22" descr="C:\Users\07\Desktop\Joanna Andrychiewicz (NM)\UE z drona_fot. Aleksander Wiśniewski\UE NOC-0139 pop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925" y="102525"/>
            <a:ext cx="8170150" cy="624865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2"/>
          <p:cNvSpPr txBox="1"/>
          <p:nvPr/>
        </p:nvSpPr>
        <p:spPr>
          <a:xfrm>
            <a:off x="832250" y="179475"/>
            <a:ext cx="7230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Verdana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Skontaktuj się z nami!</a:t>
            </a:r>
            <a:endParaRPr sz="2400"/>
          </a:p>
        </p:txBody>
      </p:sp>
      <p:sp>
        <p:nvSpPr>
          <p:cNvPr id="139" name="Google Shape;139;p22"/>
          <p:cNvSpPr/>
          <p:nvPr/>
        </p:nvSpPr>
        <p:spPr>
          <a:xfrm>
            <a:off x="4296300" y="3593950"/>
            <a:ext cx="4847700" cy="2262900"/>
          </a:xfrm>
          <a:prstGeom prst="rect">
            <a:avLst/>
          </a:prstGeom>
          <a:solidFill>
            <a:srgbClr val="0B3162">
              <a:alpha val="77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B3162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4356100" y="3764950"/>
            <a:ext cx="4103700" cy="19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Dział Rekrutacji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ul. Bogucicka 5, Katowice</a:t>
            </a:r>
            <a:br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Budynek CNTI, pokój 2/17</a:t>
            </a:r>
            <a:br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tel. +48 32 257-7152, </a:t>
            </a: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+48 32257-7011</a:t>
            </a:r>
            <a:br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e-mail: rekrutacja@ue.katowice.pl</a:t>
            </a:r>
            <a:r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560</Words>
  <Application>Microsoft Office PowerPoint</Application>
  <PresentationFormat>Pokaz na ekranie (4:3)</PresentationFormat>
  <Paragraphs>165</Paragraphs>
  <Slides>10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10</vt:i4>
      </vt:variant>
    </vt:vector>
  </HeadingPairs>
  <TitlesOfParts>
    <vt:vector size="17" baseType="lpstr">
      <vt:lpstr>Arial</vt:lpstr>
      <vt:lpstr>Calibri</vt:lpstr>
      <vt:lpstr>Noto Sans Symbols</vt:lpstr>
      <vt:lpstr>Verdana</vt:lpstr>
      <vt:lpstr>1_Motyw pakietu Office</vt:lpstr>
      <vt:lpstr>Motyw pakietu Office</vt:lpstr>
      <vt:lpstr>2_Motyw pakietu Office</vt:lpstr>
      <vt:lpstr>Uniwersytet Ekonomiczny w Katowicach</vt:lpstr>
      <vt:lpstr>Bogata oferta edukacyjna</vt:lpstr>
      <vt:lpstr>Oferta dydaktyczna</vt:lpstr>
      <vt:lpstr>Studia prowadzone w języku angielskim</vt:lpstr>
      <vt:lpstr>Prezentacja programu PowerPoint</vt:lpstr>
      <vt:lpstr>Podstawy kwalifikacji kandydatów  na I rok studiów pierwszego stopnia</vt:lpstr>
      <vt:lpstr>Przeliczanie wyników z dokumentu potwierdzającego uzyskanie kwalifikacji zawodowych na poziomie technika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Uniwersytet Ekonomiczny w Katowicach</dc:title>
  <dc:creator>Ruta Seidel</dc:creator>
  <cp:lastModifiedBy>Ruta Seidel</cp:lastModifiedBy>
  <cp:revision>1</cp:revision>
  <dcterms:modified xsi:type="dcterms:W3CDTF">2024-02-27T19:23:58Z</dcterms:modified>
</cp:coreProperties>
</file>